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4" r:id="rId3"/>
    <p:sldId id="265" r:id="rId4"/>
    <p:sldId id="266" r:id="rId5"/>
    <p:sldId id="267" r:id="rId6"/>
    <p:sldId id="257" r:id="rId7"/>
    <p:sldId id="258" r:id="rId8"/>
    <p:sldId id="259" r:id="rId9"/>
    <p:sldId id="260" r:id="rId10"/>
    <p:sldId id="261" r:id="rId11"/>
    <p:sldId id="262" r:id="rId12"/>
    <p:sldId id="263" r:id="rId13"/>
  </p:sldIdLst>
  <p:sldSz cx="14630400" cy="8229600"/>
  <p:notesSz cx="8229600" cy="14630400"/>
  <p:defaultTextStyle>
    <a:defPPr>
      <a:defRPr lang="ar-DZ"/>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9" d="100"/>
          <a:sy n="59" d="100"/>
        </p:scale>
        <p:origin x="66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3403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855770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049428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hyperlink" Target="https://github.com/AichetouMoctar/mutual-friends-spar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204329"/>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Analyse des Amis Communs avec Apache Spark</a:t>
            </a:r>
            <a:endParaRPr lang="en-US" sz="3900" dirty="0"/>
          </a:p>
        </p:txBody>
      </p:sp>
      <p:sp>
        <p:nvSpPr>
          <p:cNvPr id="5" name="Shape 2"/>
          <p:cNvSpPr/>
          <p:nvPr/>
        </p:nvSpPr>
        <p:spPr>
          <a:xfrm>
            <a:off x="6280190" y="5312807"/>
            <a:ext cx="317540" cy="317540"/>
          </a:xfrm>
          <a:prstGeom prst="roundRect">
            <a:avLst>
              <a:gd name="adj" fmla="val 28793492"/>
            </a:avLst>
          </a:prstGeom>
          <a:noFill/>
          <a:ln w="7620">
            <a:solidFill>
              <a:srgbClr val="FFFFFF"/>
            </a:solidFill>
            <a:prstDash val="solid"/>
          </a:ln>
        </p:spPr>
      </p:sp>
      <p:sp>
        <p:nvSpPr>
          <p:cNvPr id="7" name="Text 3"/>
          <p:cNvSpPr/>
          <p:nvPr/>
        </p:nvSpPr>
        <p:spPr>
          <a:xfrm>
            <a:off x="6280190" y="6866020"/>
            <a:ext cx="2610564" cy="1427748"/>
          </a:xfrm>
          <a:prstGeom prst="rect">
            <a:avLst/>
          </a:prstGeom>
          <a:noFill/>
          <a:ln/>
        </p:spPr>
        <p:txBody>
          <a:bodyPr wrap="none" lIns="0" tIns="0" rIns="0" bIns="0" rtlCol="0" anchor="t"/>
          <a:lstStyle/>
          <a:p>
            <a:pPr marL="0" indent="0" algn="l">
              <a:lnSpc>
                <a:spcPts val="2700"/>
              </a:lnSpc>
              <a:buNone/>
            </a:pPr>
            <a:r>
              <a:rPr lang="en-US" sz="1950" b="1" dirty="0" smtClean="0">
                <a:solidFill>
                  <a:srgbClr val="272525"/>
                </a:solidFill>
                <a:latin typeface="Inter Bold" pitchFamily="34" charset="0"/>
                <a:ea typeface="Inter Bold" pitchFamily="34" charset="-122"/>
                <a:cs typeface="Inter Bold" pitchFamily="34" charset="-120"/>
              </a:rPr>
              <a:t>C20136-Aichetou Moctar</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22884"/>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Exécution du Programme Spark</a:t>
            </a:r>
            <a:endParaRPr lang="en-US" sz="3900" dirty="0"/>
          </a:p>
        </p:txBody>
      </p:sp>
      <p:sp>
        <p:nvSpPr>
          <p:cNvPr id="4" name="Text 1"/>
          <p:cNvSpPr/>
          <p:nvPr/>
        </p:nvSpPr>
        <p:spPr>
          <a:xfrm>
            <a:off x="6280190" y="3660696"/>
            <a:ext cx="7556421" cy="1270159"/>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Inter" pitchFamily="34" charset="0"/>
                <a:ea typeface="Inter" pitchFamily="34" charset="-122"/>
                <a:cs typeface="Inter" pitchFamily="34" charset="-120"/>
              </a:rPr>
              <a:t>Le programme Spark lit une liste d'amis depuis un fichier, génère toutes les paires d'utilisateurs et calcule leurs amis en commun avec la fonction `intersect`. Les résultats sont formatés et sauvegardés dans deux fichiers : "output" (toutes les paires) et "output1" (cas ciblés).</a:t>
            </a:r>
            <a:endParaRPr lang="en-US" dirty="0"/>
          </a:p>
        </p:txBody>
      </p:sp>
      <p:sp>
        <p:nvSpPr>
          <p:cNvPr id="5" name="Text 2"/>
          <p:cNvSpPr/>
          <p:nvPr/>
        </p:nvSpPr>
        <p:spPr>
          <a:xfrm>
            <a:off x="6280190" y="5154097"/>
            <a:ext cx="7556421" cy="952619"/>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Inter" pitchFamily="34" charset="0"/>
                <a:ea typeface="Inter" pitchFamily="34" charset="-122"/>
                <a:cs typeface="Inter" pitchFamily="34" charset="-120"/>
              </a:rPr>
              <a:t>Le fichier `soc-LiveJournal1Adj.txt` contient les ID des utilisateurs et leurs amis. Après avoir chargé et exécuté `MutualFriends.scala` dans le shell Scala Spark, les résultats sont générés.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8070" y="514350"/>
            <a:ext cx="6910030" cy="584359"/>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Inter Bold" pitchFamily="34" charset="0"/>
                <a:ea typeface="Inter Bold" pitchFamily="34" charset="-122"/>
                <a:cs typeface="Inter Bold" pitchFamily="34" charset="-120"/>
              </a:rPr>
              <a:t>Analyse des Fichiers de Sortie</a:t>
            </a:r>
            <a:endParaRPr lang="en-US" sz="3650" dirty="0"/>
          </a:p>
        </p:txBody>
      </p:sp>
      <p:sp>
        <p:nvSpPr>
          <p:cNvPr id="3" name="Text 1"/>
          <p:cNvSpPr/>
          <p:nvPr/>
        </p:nvSpPr>
        <p:spPr>
          <a:xfrm>
            <a:off x="748070" y="1566148"/>
            <a:ext cx="2338030" cy="292298"/>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Inter Bold" pitchFamily="34" charset="0"/>
                <a:ea typeface="Inter Bold" pitchFamily="34" charset="-122"/>
                <a:cs typeface="Inter Bold" pitchFamily="34" charset="-120"/>
              </a:rPr>
              <a:t>Fichier "output"</a:t>
            </a:r>
            <a:endParaRPr lang="en-US" sz="1800" dirty="0"/>
          </a:p>
        </p:txBody>
      </p:sp>
      <p:sp>
        <p:nvSpPr>
          <p:cNvPr id="4" name="Text 2"/>
          <p:cNvSpPr/>
          <p:nvPr/>
        </p:nvSpPr>
        <p:spPr>
          <a:xfrm>
            <a:off x="748070" y="2045375"/>
            <a:ext cx="6339007" cy="1196816"/>
          </a:xfrm>
          <a:prstGeom prst="rect">
            <a:avLst/>
          </a:prstGeom>
          <a:noFill/>
          <a:ln/>
        </p:spPr>
        <p:txBody>
          <a:bodyPr wrap="square" lIns="0" tIns="0" rIns="0" bIns="0" rtlCol="0" anchor="t"/>
          <a:lstStyle/>
          <a:p>
            <a:pPr marL="0" indent="0" algn="l">
              <a:lnSpc>
                <a:spcPts val="2350"/>
              </a:lnSpc>
              <a:buNone/>
            </a:pPr>
            <a:r>
              <a:rPr lang="en-US" dirty="0">
                <a:solidFill>
                  <a:srgbClr val="272525"/>
                </a:solidFill>
                <a:latin typeface="Inter" pitchFamily="34" charset="0"/>
                <a:ea typeface="Inter" pitchFamily="34" charset="-122"/>
                <a:cs typeface="Inter" pitchFamily="34" charset="-120"/>
              </a:rPr>
              <a:t>Ce fichier contient toutes les paires d'utilisateurs amis et leur liste d'amis en commun, structuré comme `UserA\tUserB\tListeDesAmisCommuns`. Il est généré par `p1.saveAsTextFile("output")`.</a:t>
            </a:r>
            <a:endParaRPr lang="en-US" dirty="0"/>
          </a:p>
        </p:txBody>
      </p:sp>
      <p:pic>
        <p:nvPicPr>
          <p:cNvPr id="5" name="Image 0" descr="preencoded.png"/>
          <p:cNvPicPr>
            <a:picLocks noChangeAspect="1"/>
          </p:cNvPicPr>
          <p:nvPr/>
        </p:nvPicPr>
        <p:blipFill>
          <a:blip r:embed="rId3"/>
          <a:stretch>
            <a:fillRect/>
          </a:stretch>
        </p:blipFill>
        <p:spPr>
          <a:xfrm>
            <a:off x="748070" y="3452574"/>
            <a:ext cx="6339007" cy="4337209"/>
          </a:xfrm>
          <a:prstGeom prst="rect">
            <a:avLst/>
          </a:prstGeom>
        </p:spPr>
      </p:pic>
      <p:sp>
        <p:nvSpPr>
          <p:cNvPr id="6" name="Text 3"/>
          <p:cNvSpPr/>
          <p:nvPr/>
        </p:nvSpPr>
        <p:spPr>
          <a:xfrm>
            <a:off x="7550944" y="1566148"/>
            <a:ext cx="2338030" cy="292298"/>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Inter Bold" pitchFamily="34" charset="0"/>
                <a:ea typeface="Inter Bold" pitchFamily="34" charset="-122"/>
                <a:cs typeface="Inter Bold" pitchFamily="34" charset="-120"/>
              </a:rPr>
              <a:t>Fichier "output1"</a:t>
            </a:r>
            <a:endParaRPr lang="en-US" sz="1800" dirty="0"/>
          </a:p>
        </p:txBody>
      </p:sp>
      <p:sp>
        <p:nvSpPr>
          <p:cNvPr id="7" name="Text 4"/>
          <p:cNvSpPr/>
          <p:nvPr/>
        </p:nvSpPr>
        <p:spPr>
          <a:xfrm>
            <a:off x="7550943" y="1944827"/>
            <a:ext cx="6339007" cy="897612"/>
          </a:xfrm>
          <a:prstGeom prst="rect">
            <a:avLst/>
          </a:prstGeom>
          <a:noFill/>
          <a:ln/>
        </p:spPr>
        <p:txBody>
          <a:bodyPr wrap="square" lIns="0" tIns="0" rIns="0" bIns="0" rtlCol="0" anchor="t"/>
          <a:lstStyle/>
          <a:p>
            <a:pPr marL="0" indent="0" algn="l">
              <a:lnSpc>
                <a:spcPts val="2350"/>
              </a:lnSpc>
              <a:buNone/>
            </a:pPr>
            <a:r>
              <a:rPr lang="en-US" dirty="0">
                <a:solidFill>
                  <a:srgbClr val="272525"/>
                </a:solidFill>
                <a:latin typeface="Inter" pitchFamily="34" charset="0"/>
                <a:ea typeface="Inter" pitchFamily="34" charset="-122"/>
                <a:cs typeface="Inter" pitchFamily="34" charset="-120"/>
              </a:rPr>
              <a:t>Ce fichier contient les résultats ciblés pour des paires spécifiques (ex: (0,3) et (1,2)). Ces résultats sont filtrés du fichier "output" et enregistrés séparément via `saveAsTextFile("output1")`.</a:t>
            </a:r>
            <a:endParaRPr lang="en-US" dirty="0"/>
          </a:p>
        </p:txBody>
      </p:sp>
      <p:pic>
        <p:nvPicPr>
          <p:cNvPr id="8" name="Image 1" descr="preencoded.png"/>
          <p:cNvPicPr>
            <a:picLocks noChangeAspect="1"/>
          </p:cNvPicPr>
          <p:nvPr/>
        </p:nvPicPr>
        <p:blipFill>
          <a:blip r:embed="rId4"/>
          <a:stretch>
            <a:fillRect/>
          </a:stretch>
        </p:blipFill>
        <p:spPr>
          <a:xfrm>
            <a:off x="7550944" y="3153370"/>
            <a:ext cx="6339007" cy="43372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91633"/>
            <a:ext cx="6705124" cy="620078"/>
          </a:xfrm>
          <a:prstGeom prst="rect">
            <a:avLst/>
          </a:prstGeom>
          <a:noFill/>
          <a:ln/>
        </p:spPr>
        <p:txBody>
          <a:bodyPr wrap="none" lIns="0" tIns="0" rIns="0" bIns="0" rtlCol="0" anchor="t"/>
          <a:lstStyle/>
          <a:p>
            <a:pPr marL="0" indent="0" algn="l">
              <a:lnSpc>
                <a:spcPts val="4850"/>
              </a:lnSpc>
              <a:buNone/>
            </a:pPr>
            <a:r>
              <a:rPr lang="fr-FR" sz="3900" b="1" dirty="0" smtClean="0">
                <a:solidFill>
                  <a:srgbClr val="000000"/>
                </a:solidFill>
                <a:latin typeface="Inter Bold" pitchFamily="34" charset="0"/>
                <a:ea typeface="Inter Bold" pitchFamily="34" charset="-122"/>
                <a:cs typeface="Inter Bold" pitchFamily="34" charset="-120"/>
              </a:rPr>
              <a:t>Conclusion et </a:t>
            </a:r>
            <a:r>
              <a:rPr lang="en-US" sz="3900" b="1" dirty="0" err="1" smtClean="0">
                <a:solidFill>
                  <a:srgbClr val="000000"/>
                </a:solidFill>
                <a:latin typeface="Inter Bold" pitchFamily="34" charset="0"/>
                <a:ea typeface="Inter Bold" pitchFamily="34" charset="-122"/>
                <a:cs typeface="Inter Bold" pitchFamily="34" charset="-120"/>
              </a:rPr>
              <a:t>Dépôt</a:t>
            </a:r>
            <a:r>
              <a:rPr lang="en-US" sz="3900" b="1" dirty="0" smtClean="0">
                <a:solidFill>
                  <a:srgbClr val="000000"/>
                </a:solidFill>
                <a:latin typeface="Inter Bold" pitchFamily="34" charset="0"/>
                <a:ea typeface="Inter Bold" pitchFamily="34" charset="-122"/>
                <a:cs typeface="Inter Bold" pitchFamily="34" charset="-120"/>
              </a:rPr>
              <a:t> </a:t>
            </a:r>
            <a:r>
              <a:rPr lang="en-US" sz="3900" b="1" dirty="0">
                <a:solidFill>
                  <a:srgbClr val="000000"/>
                </a:solidFill>
                <a:latin typeface="Inter Bold" pitchFamily="34" charset="0"/>
                <a:ea typeface="Inter Bold" pitchFamily="34" charset="-122"/>
                <a:cs typeface="Inter Bold" pitchFamily="34" charset="-120"/>
              </a:rPr>
              <a:t>GitHub</a:t>
            </a:r>
            <a:endParaRPr lang="en-US" sz="3900" dirty="0"/>
          </a:p>
        </p:txBody>
      </p:sp>
      <p:sp>
        <p:nvSpPr>
          <p:cNvPr id="4" name="Text 1"/>
          <p:cNvSpPr/>
          <p:nvPr/>
        </p:nvSpPr>
        <p:spPr>
          <a:xfrm>
            <a:off x="793790" y="3509367"/>
            <a:ext cx="7556421" cy="952619"/>
          </a:xfrm>
          <a:prstGeom prst="rect">
            <a:avLst/>
          </a:prstGeom>
          <a:noFill/>
          <a:ln/>
        </p:spPr>
        <p:txBody>
          <a:bodyPr wrap="square" lIns="0" tIns="0" rIns="0" bIns="0" rtlCol="0" anchor="t"/>
          <a:lstStyle/>
          <a:p>
            <a:pPr marL="0" indent="0" algn="l">
              <a:lnSpc>
                <a:spcPts val="2500"/>
              </a:lnSpc>
              <a:buNone/>
            </a:pPr>
            <a:r>
              <a:rPr lang="en-US" sz="2000" dirty="0">
                <a:solidFill>
                  <a:srgbClr val="272525"/>
                </a:solidFill>
                <a:latin typeface="Inter" pitchFamily="34" charset="0"/>
                <a:ea typeface="Inter" pitchFamily="34" charset="-122"/>
                <a:cs typeface="Inter" pitchFamily="34" charset="-120"/>
              </a:rPr>
              <a:t>Le projet a utilisé un fichier `social_network.txt` pour représenter le graphe social. Les résultats des amis communs ont été affichés via `hdfs dfs -cat /output_mutual_friends/part-*`.</a:t>
            </a:r>
            <a:endParaRPr lang="en-US" sz="1550" dirty="0"/>
          </a:p>
        </p:txBody>
      </p:sp>
      <p:sp>
        <p:nvSpPr>
          <p:cNvPr id="5" name="Text 2"/>
          <p:cNvSpPr/>
          <p:nvPr/>
        </p:nvSpPr>
        <p:spPr>
          <a:xfrm>
            <a:off x="801517" y="4685228"/>
            <a:ext cx="7556421" cy="952619"/>
          </a:xfrm>
          <a:prstGeom prst="rect">
            <a:avLst/>
          </a:prstGeom>
          <a:noFill/>
          <a:ln/>
        </p:spPr>
        <p:txBody>
          <a:bodyPr wrap="square" lIns="0" tIns="0" rIns="0" bIns="0" rtlCol="0" anchor="t"/>
          <a:lstStyle/>
          <a:p>
            <a:pPr marL="0" indent="0" algn="l">
              <a:lnSpc>
                <a:spcPts val="2500"/>
              </a:lnSpc>
              <a:buNone/>
            </a:pPr>
            <a:r>
              <a:rPr lang="en-US" sz="2000" dirty="0">
                <a:solidFill>
                  <a:srgbClr val="272525"/>
                </a:solidFill>
                <a:latin typeface="Inter" pitchFamily="34" charset="0"/>
                <a:ea typeface="Inter" pitchFamily="34" charset="-122"/>
                <a:cs typeface="Inter" pitchFamily="34" charset="-120"/>
              </a:rPr>
              <a:t>Le projet est disponible sur GitHub dans le dépôt public </a:t>
            </a:r>
            <a:r>
              <a:rPr lang="en-US" sz="2000" u="sng" dirty="0">
                <a:solidFill>
                  <a:srgbClr val="4950BC"/>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xmlns="" val="tx"/>
                    </a:ext>
                  </a:extLst>
                </a:hlinkClick>
              </a:rPr>
              <a:t>mutual-friends-spark</a:t>
            </a:r>
            <a:r>
              <a:rPr lang="en-US" sz="2000" dirty="0">
                <a:solidFill>
                  <a:srgbClr val="272525"/>
                </a:solidFill>
                <a:latin typeface="Inter" pitchFamily="34" charset="0"/>
                <a:ea typeface="Inter" pitchFamily="34" charset="-122"/>
                <a:cs typeface="Inter" pitchFamily="34" charset="-120"/>
              </a:rPr>
              <a:t>. Il inclut le script PySpark principal, les fichiers de test, les résultats et un `README.md` </a:t>
            </a:r>
            <a:r>
              <a:rPr lang="en-US" sz="2000" dirty="0" err="1">
                <a:solidFill>
                  <a:srgbClr val="272525"/>
                </a:solidFill>
                <a:latin typeface="Inter" pitchFamily="34" charset="0"/>
                <a:ea typeface="Inter" pitchFamily="34" charset="-122"/>
                <a:cs typeface="Inter" pitchFamily="34" charset="-120"/>
              </a:rPr>
              <a:t>détaillé</a:t>
            </a:r>
            <a:r>
              <a:rPr lang="en-US" sz="2000" dirty="0" smtClean="0">
                <a:solidFill>
                  <a:srgbClr val="272525"/>
                </a:solidFill>
                <a:latin typeface="Inter" pitchFamily="34" charset="0"/>
                <a:ea typeface="Inter" pitchFamily="34" charset="-122"/>
                <a:cs typeface="Inter" pitchFamily="34" charset="-120"/>
              </a:rPr>
              <a:t>.</a:t>
            </a:r>
            <a:endParaRPr lang="ar-DZ" sz="2000" dirty="0" smtClean="0">
              <a:solidFill>
                <a:srgbClr val="272525"/>
              </a:solidFill>
              <a:latin typeface="Inter" pitchFamily="34" charset="0"/>
              <a:ea typeface="Inter" pitchFamily="34" charset="-122"/>
              <a:cs typeface="Inter" pitchFamily="34" charset="-120"/>
            </a:endParaRPr>
          </a:p>
          <a:p>
            <a:pPr marL="0" indent="0" algn="l">
              <a:lnSpc>
                <a:spcPts val="2500"/>
              </a:lnSpc>
              <a:buNone/>
            </a:pPr>
            <a:endParaRPr lang="ar-DZ" sz="1550" dirty="0" smtClean="0">
              <a:solidFill>
                <a:srgbClr val="272525"/>
              </a:solidFill>
              <a:latin typeface="Inter" pitchFamily="34" charset="0"/>
              <a:ea typeface="Inter" pitchFamily="34" charset="-122"/>
              <a:cs typeface="Inter" pitchFamily="34" charset="-120"/>
            </a:endParaRPr>
          </a:p>
          <a:p>
            <a:pPr algn="l">
              <a:lnSpc>
                <a:spcPts val="2500"/>
              </a:lnSpc>
            </a:pPr>
            <a:r>
              <a:rPr lang="fr-FR" sz="2000" dirty="0"/>
              <a:t>Apache Spark nous a permis de traiter efficacement des volumes importants de données, tout en développant des compétences pratiques en programmation distribuée et en analyse de graphes sociaux.</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1012125"/>
            <a:ext cx="7556421" cy="1240155"/>
          </a:xfrm>
          <a:prstGeom prst="rect">
            <a:avLst/>
          </a:prstGeom>
          <a:noFill/>
          <a:ln/>
        </p:spPr>
        <p:txBody>
          <a:bodyPr wrap="square" lIns="0" tIns="0" rIns="0" bIns="0" rtlCol="0" anchor="t"/>
          <a:lstStyle/>
          <a:p>
            <a:pPr marL="0" indent="0" algn="l">
              <a:lnSpc>
                <a:spcPts val="4850"/>
              </a:lnSpc>
              <a:buNone/>
            </a:pPr>
            <a:r>
              <a:rPr lang="fr-FR" sz="3900" b="1" dirty="0" err="1" smtClean="0">
                <a:solidFill>
                  <a:srgbClr val="000000"/>
                </a:solidFill>
                <a:latin typeface="Inter Bold" pitchFamily="34" charset="0"/>
                <a:ea typeface="Inter Bold" pitchFamily="34" charset="-122"/>
              </a:rPr>
              <a:t>Inriducion</a:t>
            </a:r>
            <a:r>
              <a:rPr lang="fr-FR" sz="3900" b="1" dirty="0" smtClean="0">
                <a:solidFill>
                  <a:srgbClr val="000000"/>
                </a:solidFill>
                <a:latin typeface="Inter Bold" pitchFamily="34" charset="0"/>
                <a:ea typeface="Inter Bold" pitchFamily="34" charset="-122"/>
              </a:rPr>
              <a:t>:</a:t>
            </a:r>
          </a:p>
          <a:p>
            <a:pPr algn="l">
              <a:lnSpc>
                <a:spcPts val="4850"/>
              </a:lnSpc>
            </a:pPr>
            <a:r>
              <a:rPr lang="fr-FR" sz="2400" b="1" dirty="0"/>
              <a:t>Apache Spark</a:t>
            </a:r>
            <a:r>
              <a:rPr lang="fr-FR" sz="2400" dirty="0"/>
              <a:t> est un </a:t>
            </a:r>
            <a:r>
              <a:rPr lang="fr-FR" sz="2400" b="1" dirty="0" err="1"/>
              <a:t>framework</a:t>
            </a:r>
            <a:r>
              <a:rPr lang="fr-FR" sz="2400" b="1" dirty="0"/>
              <a:t> open-source</a:t>
            </a:r>
            <a:r>
              <a:rPr lang="fr-FR" sz="2400" dirty="0"/>
              <a:t> conçu pour le </a:t>
            </a:r>
            <a:r>
              <a:rPr lang="fr-FR" sz="2400" b="1" dirty="0"/>
              <a:t>traitement distribué</a:t>
            </a:r>
            <a:r>
              <a:rPr lang="fr-FR" sz="2400" dirty="0"/>
              <a:t> de grandes quantités de données. Il permet d'exécuter des calculs massifs de façon rapide et efficace en </a:t>
            </a:r>
            <a:r>
              <a:rPr lang="fr-FR" sz="2400" b="1" dirty="0" smtClean="0"/>
              <a:t>mémoire </a:t>
            </a:r>
            <a:r>
              <a:rPr lang="fr-FR" sz="2400" dirty="0" smtClean="0"/>
              <a:t>, </a:t>
            </a:r>
            <a:r>
              <a:rPr lang="fr-FR" sz="2400" dirty="0"/>
              <a:t>ce qui le rend bien plus rapide que Hadoop MapReduce.</a:t>
            </a:r>
            <a:endParaRPr lang="en-US" sz="2400" dirty="0"/>
          </a:p>
        </p:txBody>
      </p:sp>
      <p:sp>
        <p:nvSpPr>
          <p:cNvPr id="4" name="Text 1"/>
          <p:cNvSpPr/>
          <p:nvPr/>
        </p:nvSpPr>
        <p:spPr>
          <a:xfrm>
            <a:off x="6280190" y="4122063"/>
            <a:ext cx="7556421" cy="952619"/>
          </a:xfrm>
          <a:prstGeom prst="rect">
            <a:avLst/>
          </a:prstGeom>
          <a:noFill/>
          <a:ln/>
        </p:spPr>
        <p:txBody>
          <a:bodyPr wrap="square" lIns="0" tIns="0" rIns="0" bIns="0" rtlCol="0" anchor="t"/>
          <a:lstStyle/>
          <a:p>
            <a:pPr algn="l">
              <a:lnSpc>
                <a:spcPts val="2500"/>
              </a:lnSpc>
            </a:pPr>
            <a:endParaRPr lang="fr-FR" sz="2400" dirty="0"/>
          </a:p>
          <a:p>
            <a:pPr marL="0" indent="0" algn="l">
              <a:lnSpc>
                <a:spcPts val="2500"/>
              </a:lnSpc>
              <a:buNone/>
            </a:pPr>
            <a:endParaRPr lang="en-US" sz="1550" dirty="0"/>
          </a:p>
        </p:txBody>
      </p:sp>
      <p:sp>
        <p:nvSpPr>
          <p:cNvPr id="5" name="Shape 2"/>
          <p:cNvSpPr/>
          <p:nvPr/>
        </p:nvSpPr>
        <p:spPr>
          <a:xfrm>
            <a:off x="6280190" y="5312807"/>
            <a:ext cx="317540" cy="317540"/>
          </a:xfrm>
          <a:prstGeom prst="roundRect">
            <a:avLst>
              <a:gd name="adj" fmla="val 28793492"/>
            </a:avLst>
          </a:prstGeom>
          <a:noFill/>
          <a:ln w="7620">
            <a:solidFill>
              <a:srgbClr val="FFFFFF"/>
            </a:solidFill>
            <a:prstDash val="solid"/>
          </a:ln>
        </p:spPr>
      </p:sp>
      <p:pic>
        <p:nvPicPr>
          <p:cNvPr id="8" name="Image 0" descr="preencoded.png"/>
          <p:cNvPicPr>
            <a:picLocks noChangeAspect="1"/>
          </p:cNvPicPr>
          <p:nvPr/>
        </p:nvPicPr>
        <p:blipFill>
          <a:blip r:embed="rId3"/>
          <a:stretch>
            <a:fillRect/>
          </a:stretch>
        </p:blipFill>
        <p:spPr>
          <a:xfrm>
            <a:off x="0" y="1667452"/>
            <a:ext cx="5836638" cy="4311729"/>
          </a:xfrm>
          <a:prstGeom prst="rect">
            <a:avLst/>
          </a:prstGeom>
        </p:spPr>
      </p:pic>
    </p:spTree>
    <p:extLst>
      <p:ext uri="{BB962C8B-B14F-4D97-AF65-F5344CB8AC3E}">
        <p14:creationId xmlns:p14="http://schemas.microsoft.com/office/powerpoint/2010/main" val="371862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1012125"/>
            <a:ext cx="7556421" cy="6190780"/>
          </a:xfrm>
          <a:prstGeom prst="rect">
            <a:avLst/>
          </a:prstGeom>
          <a:noFill/>
          <a:ln/>
        </p:spPr>
        <p:txBody>
          <a:bodyPr wrap="square" lIns="0" tIns="0" rIns="0" bIns="0" rtlCol="0" anchor="t"/>
          <a:lstStyle/>
          <a:p>
            <a:pPr marL="0" indent="0" algn="l">
              <a:lnSpc>
                <a:spcPts val="4850"/>
              </a:lnSpc>
              <a:buNone/>
            </a:pPr>
            <a:r>
              <a:rPr lang="fr-FR" sz="3900" b="1" dirty="0" smtClean="0">
                <a:solidFill>
                  <a:srgbClr val="000000"/>
                </a:solidFill>
                <a:latin typeface="Inter Bold" pitchFamily="34" charset="0"/>
                <a:ea typeface="Inter Bold" pitchFamily="34" charset="-122"/>
              </a:rPr>
              <a:t>Pourquoi utilise spark:</a:t>
            </a:r>
          </a:p>
          <a:p>
            <a:pPr algn="l"/>
            <a:r>
              <a:rPr lang="fr-FR" sz="2800" i="1" dirty="0"/>
              <a:t>.</a:t>
            </a:r>
            <a:r>
              <a:rPr lang="fr-FR" sz="2800" dirty="0" smtClean="0"/>
              <a:t>Accélérer </a:t>
            </a:r>
            <a:r>
              <a:rPr lang="fr-FR" sz="2800" dirty="0"/>
              <a:t>le traitement distribué de données massives.</a:t>
            </a:r>
          </a:p>
          <a:p>
            <a:pPr algn="l"/>
            <a:r>
              <a:rPr lang="fr-FR" sz="2800" dirty="0" smtClean="0"/>
              <a:t>.Simplifier </a:t>
            </a:r>
            <a:r>
              <a:rPr lang="fr-FR" sz="2800" dirty="0"/>
              <a:t>le développement Big Data avec une seule plateforme.</a:t>
            </a:r>
          </a:p>
          <a:p>
            <a:pPr algn="l"/>
            <a:r>
              <a:rPr lang="fr-FR" sz="2800" dirty="0" smtClean="0"/>
              <a:t>.Unifier </a:t>
            </a:r>
            <a:r>
              <a:rPr lang="fr-FR" sz="2800" dirty="0"/>
              <a:t>les outils d’analyse dans un seul </a:t>
            </a:r>
            <a:r>
              <a:rPr lang="fr-FR" sz="2800" dirty="0" err="1"/>
              <a:t>framework</a:t>
            </a:r>
            <a:r>
              <a:rPr lang="fr-FR" sz="2800" dirty="0"/>
              <a:t>.</a:t>
            </a:r>
          </a:p>
          <a:p>
            <a:pPr algn="l"/>
            <a:r>
              <a:rPr lang="fr-FR" sz="2800" dirty="0" smtClean="0"/>
              <a:t>.Permettre une </a:t>
            </a:r>
            <a:r>
              <a:rPr lang="fr-FR" sz="2800" dirty="0" err="1" smtClean="0"/>
              <a:t>scalabilité</a:t>
            </a:r>
            <a:r>
              <a:rPr lang="fr-FR" sz="2800" dirty="0" smtClean="0"/>
              <a:t> facile sur des clusters.</a:t>
            </a:r>
          </a:p>
          <a:p>
            <a:pPr marL="0" indent="0" algn="l">
              <a:lnSpc>
                <a:spcPts val="4850"/>
              </a:lnSpc>
              <a:buNone/>
            </a:pPr>
            <a:endParaRPr lang="fr-FR" sz="2800" b="1" dirty="0" smtClean="0">
              <a:solidFill>
                <a:srgbClr val="000000"/>
              </a:solidFill>
              <a:ea typeface="Inter Bold" pitchFamily="34" charset="-122"/>
            </a:endParaRPr>
          </a:p>
          <a:p>
            <a:pPr algn="l">
              <a:lnSpc>
                <a:spcPts val="4850"/>
              </a:lnSpc>
            </a:pPr>
            <a:endParaRPr lang="en-US" sz="2400" dirty="0"/>
          </a:p>
        </p:txBody>
      </p:sp>
      <p:sp>
        <p:nvSpPr>
          <p:cNvPr id="4" name="Text 1"/>
          <p:cNvSpPr/>
          <p:nvPr/>
        </p:nvSpPr>
        <p:spPr>
          <a:xfrm>
            <a:off x="6280190" y="4122063"/>
            <a:ext cx="7556421" cy="952619"/>
          </a:xfrm>
          <a:prstGeom prst="rect">
            <a:avLst/>
          </a:prstGeom>
          <a:noFill/>
          <a:ln/>
        </p:spPr>
        <p:txBody>
          <a:bodyPr wrap="square" lIns="0" tIns="0" rIns="0" bIns="0" rtlCol="0" anchor="t"/>
          <a:lstStyle/>
          <a:p>
            <a:pPr algn="l">
              <a:lnSpc>
                <a:spcPts val="2500"/>
              </a:lnSpc>
            </a:pPr>
            <a:endParaRPr lang="fr-FR" sz="2400" dirty="0"/>
          </a:p>
          <a:p>
            <a:pPr marL="0" indent="0" algn="l">
              <a:lnSpc>
                <a:spcPts val="2500"/>
              </a:lnSpc>
              <a:buNone/>
            </a:pPr>
            <a:endParaRPr lang="en-US" sz="1550" dirty="0"/>
          </a:p>
        </p:txBody>
      </p:sp>
      <p:sp>
        <p:nvSpPr>
          <p:cNvPr id="5" name="Shape 2"/>
          <p:cNvSpPr/>
          <p:nvPr/>
        </p:nvSpPr>
        <p:spPr>
          <a:xfrm>
            <a:off x="6280190" y="5312807"/>
            <a:ext cx="317540" cy="317540"/>
          </a:xfrm>
          <a:prstGeom prst="roundRect">
            <a:avLst>
              <a:gd name="adj" fmla="val 28793492"/>
            </a:avLst>
          </a:prstGeom>
          <a:noFill/>
          <a:ln w="7620">
            <a:solidFill>
              <a:srgbClr val="FFFFFF"/>
            </a:solidFill>
            <a:prstDash val="solid"/>
          </a:ln>
        </p:spPr>
      </p:sp>
      <p:pic>
        <p:nvPicPr>
          <p:cNvPr id="8" name="Image 0" descr="preencoded.png"/>
          <p:cNvPicPr>
            <a:picLocks noChangeAspect="1"/>
          </p:cNvPicPr>
          <p:nvPr/>
        </p:nvPicPr>
        <p:blipFill>
          <a:blip r:embed="rId3"/>
          <a:stretch>
            <a:fillRect/>
          </a:stretch>
        </p:blipFill>
        <p:spPr>
          <a:xfrm>
            <a:off x="0" y="1667452"/>
            <a:ext cx="5836638" cy="4311729"/>
          </a:xfrm>
          <a:prstGeom prst="rect">
            <a:avLst/>
          </a:prstGeom>
        </p:spPr>
      </p:pic>
    </p:spTree>
    <p:extLst>
      <p:ext uri="{BB962C8B-B14F-4D97-AF65-F5344CB8AC3E}">
        <p14:creationId xmlns:p14="http://schemas.microsoft.com/office/powerpoint/2010/main" val="3984490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19537" y="1370873"/>
            <a:ext cx="7315200" cy="4431983"/>
          </a:xfrm>
          <a:prstGeom prst="rect">
            <a:avLst/>
          </a:prstGeom>
        </p:spPr>
        <p:txBody>
          <a:bodyPr>
            <a:spAutoFit/>
          </a:bodyPr>
          <a:lstStyle/>
          <a:p>
            <a:pPr algn="l"/>
            <a:r>
              <a:rPr lang="fr-FR" sz="3600" b="1" dirty="0" smtClean="0"/>
              <a:t>Avantages de Spark:</a:t>
            </a:r>
            <a:endParaRPr lang="ar-DZ" sz="3600" b="1" dirty="0" smtClean="0"/>
          </a:p>
          <a:p>
            <a:pPr algn="l"/>
            <a:endParaRPr lang="fr-FR" sz="3600" b="1" dirty="0" smtClean="0"/>
          </a:p>
          <a:p>
            <a:pPr algn="l">
              <a:lnSpc>
                <a:spcPct val="150000"/>
              </a:lnSpc>
            </a:pPr>
            <a:r>
              <a:rPr lang="fr-FR" sz="2800" dirty="0" smtClean="0"/>
              <a:t>100× plus rapide que Hadoop MapReduce.</a:t>
            </a:r>
          </a:p>
          <a:p>
            <a:pPr algn="l">
              <a:lnSpc>
                <a:spcPct val="150000"/>
              </a:lnSpc>
            </a:pPr>
            <a:r>
              <a:rPr lang="fr-FR" sz="2800" dirty="0" smtClean="0"/>
              <a:t>Traitement en mémoire = moins d'accès disque.</a:t>
            </a:r>
            <a:r>
              <a:rPr lang="ar-DZ" sz="2800" dirty="0" smtClean="0"/>
              <a:t> </a:t>
            </a:r>
            <a:r>
              <a:rPr lang="fr-FR" sz="2800" dirty="0" smtClean="0"/>
              <a:t>Modules intégrés : SQL, </a:t>
            </a:r>
            <a:r>
              <a:rPr lang="fr-FR" sz="2800" dirty="0" err="1" smtClean="0"/>
              <a:t>MLlib</a:t>
            </a:r>
            <a:r>
              <a:rPr lang="fr-FR" sz="2800" dirty="0" smtClean="0"/>
              <a:t>, Streaming, </a:t>
            </a:r>
            <a:r>
              <a:rPr lang="fr-FR" sz="2800" dirty="0" err="1" smtClean="0"/>
              <a:t>GraphX</a:t>
            </a:r>
            <a:r>
              <a:rPr lang="fr-FR" sz="2800" dirty="0" smtClean="0"/>
              <a:t>.</a:t>
            </a:r>
          </a:p>
          <a:p>
            <a:pPr algn="l">
              <a:lnSpc>
                <a:spcPct val="150000"/>
              </a:lnSpc>
            </a:pPr>
            <a:r>
              <a:rPr lang="fr-FR" sz="2800" dirty="0" smtClean="0"/>
              <a:t>Exécutable en local, sur YARN, Kubernetes, etc</a:t>
            </a:r>
            <a:r>
              <a:rPr lang="fr-FR" dirty="0" smtClean="0"/>
              <a:t>.</a:t>
            </a:r>
            <a:endParaRPr lang="fr-FR" dirty="0"/>
          </a:p>
        </p:txBody>
      </p:sp>
      <p:pic>
        <p:nvPicPr>
          <p:cNvPr id="3" name="Image 0" descr="preencoded.png"/>
          <p:cNvPicPr>
            <a:picLocks noChangeAspect="1"/>
          </p:cNvPicPr>
          <p:nvPr/>
        </p:nvPicPr>
        <p:blipFill>
          <a:blip r:embed="rId2"/>
          <a:stretch>
            <a:fillRect/>
          </a:stretch>
        </p:blipFill>
        <p:spPr>
          <a:xfrm>
            <a:off x="0" y="0"/>
            <a:ext cx="5486400" cy="8229600"/>
          </a:xfrm>
          <a:prstGeom prst="rect">
            <a:avLst/>
          </a:prstGeom>
        </p:spPr>
      </p:pic>
    </p:spTree>
    <p:extLst>
      <p:ext uri="{BB962C8B-B14F-4D97-AF65-F5344CB8AC3E}">
        <p14:creationId xmlns:p14="http://schemas.microsoft.com/office/powerpoint/2010/main" val="1554195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2674" y="1872461"/>
            <a:ext cx="7668126" cy="3293209"/>
          </a:xfrm>
          <a:prstGeom prst="rect">
            <a:avLst/>
          </a:prstGeom>
        </p:spPr>
        <p:txBody>
          <a:bodyPr wrap="square">
            <a:spAutoFit/>
          </a:bodyPr>
          <a:lstStyle/>
          <a:p>
            <a:pPr algn="l"/>
            <a:r>
              <a:rPr lang="fr-FR" sz="4400" b="1" dirty="0" smtClean="0"/>
              <a:t>Objectif de notre </a:t>
            </a:r>
            <a:r>
              <a:rPr lang="fr-FR" sz="4400" b="1" dirty="0" err="1" smtClean="0"/>
              <a:t>tp</a:t>
            </a:r>
            <a:r>
              <a:rPr lang="fr-FR" sz="4400" b="1" dirty="0"/>
              <a:t>:</a:t>
            </a:r>
            <a:endParaRPr lang="fr-FR" sz="4400" b="1" dirty="0" smtClean="0"/>
          </a:p>
          <a:p>
            <a:pPr algn="l"/>
            <a:endParaRPr lang="fr-FR" sz="2400" dirty="0" smtClean="0"/>
          </a:p>
          <a:p>
            <a:pPr algn="l"/>
            <a:r>
              <a:rPr lang="fr-FR" sz="2800" dirty="0"/>
              <a:t>Ce TP a pour but d’apprendre à manipuler Apache Spark pour résoudre un </a:t>
            </a:r>
            <a:r>
              <a:rPr lang="fr-FR" sz="2800" b="1" dirty="0"/>
              <a:t>problème de graphe social</a:t>
            </a:r>
            <a:r>
              <a:rPr lang="fr-FR" sz="2800" dirty="0"/>
              <a:t> en </a:t>
            </a:r>
            <a:r>
              <a:rPr lang="fr-FR" sz="2800" b="1" dirty="0"/>
              <a:t>calculant les amis communs entre utilisateurs</a:t>
            </a:r>
            <a:r>
              <a:rPr lang="fr-FR" sz="2800" dirty="0"/>
              <a:t> de manière distribuée et performante</a:t>
            </a:r>
            <a:r>
              <a:rPr lang="fr-FR" sz="2800" dirty="0" smtClean="0"/>
              <a:t>.</a:t>
            </a:r>
          </a:p>
          <a:p>
            <a:pPr algn="l"/>
            <a:endParaRPr lang="fr-FR" sz="2800" dirty="0"/>
          </a:p>
        </p:txBody>
      </p:sp>
      <p:pic>
        <p:nvPicPr>
          <p:cNvPr id="3" name="Image 0" descr="preencoded.png"/>
          <p:cNvPicPr>
            <a:picLocks noChangeAspect="1"/>
          </p:cNvPicPr>
          <p:nvPr/>
        </p:nvPicPr>
        <p:blipFill>
          <a:blip r:embed="rId2"/>
          <a:stretch>
            <a:fillRect/>
          </a:stretch>
        </p:blipFill>
        <p:spPr>
          <a:xfrm>
            <a:off x="0" y="0"/>
            <a:ext cx="5760720" cy="8229600"/>
          </a:xfrm>
          <a:prstGeom prst="rect">
            <a:avLst/>
          </a:prstGeom>
        </p:spPr>
      </p:pic>
    </p:spTree>
    <p:extLst>
      <p:ext uri="{BB962C8B-B14F-4D97-AF65-F5344CB8AC3E}">
        <p14:creationId xmlns:p14="http://schemas.microsoft.com/office/powerpoint/2010/main" val="995737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6526" y="533876"/>
            <a:ext cx="8995886" cy="606743"/>
          </a:xfrm>
          <a:prstGeom prst="rect">
            <a:avLst/>
          </a:prstGeom>
          <a:noFill/>
          <a:ln/>
        </p:spPr>
        <p:txBody>
          <a:bodyPr wrap="none" lIns="0" tIns="0" rIns="0" bIns="0" rtlCol="0" anchor="t"/>
          <a:lstStyle/>
          <a:p>
            <a:pPr marL="0" indent="0" algn="l">
              <a:lnSpc>
                <a:spcPts val="4750"/>
              </a:lnSpc>
              <a:buNone/>
            </a:pPr>
            <a:r>
              <a:rPr lang="en-US" sz="3800" b="1" dirty="0">
                <a:solidFill>
                  <a:srgbClr val="000000"/>
                </a:solidFill>
                <a:latin typeface="Inter Bold" pitchFamily="34" charset="0"/>
                <a:ea typeface="Inter Bold" pitchFamily="34" charset="-122"/>
                <a:cs typeface="Inter Bold" pitchFamily="34" charset="-120"/>
              </a:rPr>
              <a:t>Préparation de l'Environnement Spark</a:t>
            </a:r>
            <a:endParaRPr lang="en-US" sz="3800" dirty="0"/>
          </a:p>
        </p:txBody>
      </p:sp>
      <p:sp>
        <p:nvSpPr>
          <p:cNvPr id="3" name="Text 1"/>
          <p:cNvSpPr/>
          <p:nvPr/>
        </p:nvSpPr>
        <p:spPr>
          <a:xfrm>
            <a:off x="776526" y="1625918"/>
            <a:ext cx="3033474" cy="303252"/>
          </a:xfrm>
          <a:prstGeom prst="rect">
            <a:avLst/>
          </a:prstGeom>
          <a:noFill/>
          <a:ln/>
        </p:spPr>
        <p:txBody>
          <a:bodyPr wrap="none" lIns="0" tIns="0" rIns="0" bIns="0" rtlCol="0" anchor="t"/>
          <a:lstStyle/>
          <a:p>
            <a:pPr marL="0" indent="0" algn="l">
              <a:lnSpc>
                <a:spcPts val="2350"/>
              </a:lnSpc>
              <a:buNone/>
            </a:pPr>
            <a:r>
              <a:rPr lang="en-US" sz="1900" b="1" dirty="0">
                <a:solidFill>
                  <a:srgbClr val="000000"/>
                </a:solidFill>
                <a:latin typeface="Inter Bold" pitchFamily="34" charset="0"/>
                <a:ea typeface="Inter Bold" pitchFamily="34" charset="-122"/>
                <a:cs typeface="Inter Bold" pitchFamily="34" charset="-120"/>
              </a:rPr>
              <a:t>Installation de Spark 3.4.1</a:t>
            </a:r>
            <a:endParaRPr lang="en-US" sz="1900" dirty="0"/>
          </a:p>
        </p:txBody>
      </p:sp>
      <p:sp>
        <p:nvSpPr>
          <p:cNvPr id="4" name="Text 2"/>
          <p:cNvSpPr/>
          <p:nvPr/>
        </p:nvSpPr>
        <p:spPr>
          <a:xfrm>
            <a:off x="776526" y="2123242"/>
            <a:ext cx="6301859" cy="931902"/>
          </a:xfrm>
          <a:prstGeom prst="rect">
            <a:avLst/>
          </a:prstGeom>
          <a:noFill/>
          <a:ln/>
        </p:spPr>
        <p:txBody>
          <a:bodyPr wrap="square" lIns="0" tIns="0" rIns="0" bIns="0" rtlCol="0" anchor="t"/>
          <a:lstStyle/>
          <a:p>
            <a:pPr marL="0" indent="0" algn="l">
              <a:lnSpc>
                <a:spcPts val="2400"/>
              </a:lnSpc>
              <a:buNone/>
            </a:pPr>
            <a:r>
              <a:rPr lang="en-US" sz="2000" dirty="0">
                <a:solidFill>
                  <a:srgbClr val="272525"/>
                </a:solidFill>
                <a:latin typeface="Inter" pitchFamily="34" charset="0"/>
                <a:ea typeface="Inter" pitchFamily="34" charset="-122"/>
                <a:cs typeface="Inter" pitchFamily="34" charset="-120"/>
              </a:rPr>
              <a:t>La première étape consiste à installer Apache Spark version 3.4.1, un moteur d'analyse de données distribué open-source, essentiel pour le traitement de grands ensembles de données.</a:t>
            </a:r>
            <a:endParaRPr lang="en-US" sz="2000" dirty="0"/>
          </a:p>
        </p:txBody>
      </p:sp>
      <p:pic>
        <p:nvPicPr>
          <p:cNvPr id="5" name="Image 0" descr="preencoded.png"/>
          <p:cNvPicPr>
            <a:picLocks noChangeAspect="1"/>
          </p:cNvPicPr>
          <p:nvPr/>
        </p:nvPicPr>
        <p:blipFill>
          <a:blip r:embed="rId3"/>
          <a:stretch>
            <a:fillRect/>
          </a:stretch>
        </p:blipFill>
        <p:spPr>
          <a:xfrm>
            <a:off x="776526" y="3273504"/>
            <a:ext cx="6301859" cy="4311729"/>
          </a:xfrm>
          <a:prstGeom prst="rect">
            <a:avLst/>
          </a:prstGeom>
        </p:spPr>
      </p:pic>
      <p:sp>
        <p:nvSpPr>
          <p:cNvPr id="6" name="Text 3"/>
          <p:cNvSpPr/>
          <p:nvPr/>
        </p:nvSpPr>
        <p:spPr>
          <a:xfrm>
            <a:off x="7559635" y="1625918"/>
            <a:ext cx="3118842" cy="303252"/>
          </a:xfrm>
          <a:prstGeom prst="rect">
            <a:avLst/>
          </a:prstGeom>
          <a:noFill/>
          <a:ln/>
        </p:spPr>
        <p:txBody>
          <a:bodyPr wrap="none" lIns="0" tIns="0" rIns="0" bIns="0" rtlCol="0" anchor="t"/>
          <a:lstStyle/>
          <a:p>
            <a:pPr marL="0" indent="0" algn="l">
              <a:lnSpc>
                <a:spcPts val="2350"/>
              </a:lnSpc>
              <a:buNone/>
            </a:pPr>
            <a:r>
              <a:rPr lang="en-US" sz="1900" b="1" dirty="0">
                <a:solidFill>
                  <a:srgbClr val="000000"/>
                </a:solidFill>
                <a:latin typeface="Inter Bold" pitchFamily="34" charset="0"/>
                <a:ea typeface="Inter Bold" pitchFamily="34" charset="-122"/>
                <a:cs typeface="Inter Bold" pitchFamily="34" charset="-120"/>
              </a:rPr>
              <a:t>Lancement de Spark-Shell</a:t>
            </a:r>
            <a:endParaRPr lang="en-US" sz="1900" dirty="0"/>
          </a:p>
        </p:txBody>
      </p:sp>
      <p:sp>
        <p:nvSpPr>
          <p:cNvPr id="7" name="Text 4"/>
          <p:cNvSpPr/>
          <p:nvPr/>
        </p:nvSpPr>
        <p:spPr>
          <a:xfrm>
            <a:off x="7559635" y="2019002"/>
            <a:ext cx="6301859" cy="931902"/>
          </a:xfrm>
          <a:prstGeom prst="rect">
            <a:avLst/>
          </a:prstGeom>
          <a:noFill/>
          <a:ln/>
        </p:spPr>
        <p:txBody>
          <a:bodyPr wrap="square" lIns="0" tIns="0" rIns="0" bIns="0" rtlCol="0" anchor="t"/>
          <a:lstStyle/>
          <a:p>
            <a:pPr marL="0" indent="0" algn="l">
              <a:lnSpc>
                <a:spcPts val="2400"/>
              </a:lnSpc>
              <a:buNone/>
            </a:pPr>
            <a:r>
              <a:rPr lang="en-US" sz="2000" dirty="0">
                <a:solidFill>
                  <a:srgbClr val="272525"/>
                </a:solidFill>
                <a:latin typeface="Inter" pitchFamily="34" charset="0"/>
                <a:ea typeface="Inter" pitchFamily="34" charset="-122"/>
                <a:cs typeface="Inter" pitchFamily="34" charset="-120"/>
              </a:rPr>
              <a:t>La commande </a:t>
            </a:r>
            <a:r>
              <a:rPr lang="en-US" sz="2000" b="1" dirty="0">
                <a:solidFill>
                  <a:srgbClr val="272525"/>
                </a:solidFill>
                <a:latin typeface="Inter" pitchFamily="34" charset="0"/>
                <a:ea typeface="Inter" pitchFamily="34" charset="-122"/>
                <a:cs typeface="Inter" pitchFamily="34" charset="-120"/>
              </a:rPr>
              <a:t>spark-shell</a:t>
            </a:r>
            <a:r>
              <a:rPr lang="en-US" sz="2000" dirty="0">
                <a:solidFill>
                  <a:srgbClr val="272525"/>
                </a:solidFill>
                <a:latin typeface="Inter" pitchFamily="34" charset="0"/>
                <a:ea typeface="Inter" pitchFamily="34" charset="-122"/>
                <a:cs typeface="Inter" pitchFamily="34" charset="-120"/>
              </a:rPr>
              <a:t> ouvre une session interactive Apache Spark avec Scala, idéale pour tester rapidement des commandes et manipuler des données directement depuis le terminal.</a:t>
            </a:r>
            <a:endParaRPr lang="en-US" sz="2000" dirty="0"/>
          </a:p>
        </p:txBody>
      </p:sp>
      <p:pic>
        <p:nvPicPr>
          <p:cNvPr id="8" name="Image 1" descr="preencoded.png"/>
          <p:cNvPicPr>
            <a:picLocks noChangeAspect="1"/>
          </p:cNvPicPr>
          <p:nvPr/>
        </p:nvPicPr>
        <p:blipFill>
          <a:blip r:embed="rId4"/>
          <a:stretch>
            <a:fillRect/>
          </a:stretch>
        </p:blipFill>
        <p:spPr>
          <a:xfrm>
            <a:off x="7559635" y="3722683"/>
            <a:ext cx="6301859" cy="431172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179564"/>
            <a:ext cx="5595342"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Lancement de PySpark</a:t>
            </a:r>
            <a:endParaRPr lang="en-US" sz="3900" dirty="0"/>
          </a:p>
        </p:txBody>
      </p:sp>
      <p:sp>
        <p:nvSpPr>
          <p:cNvPr id="4" name="Text 1"/>
          <p:cNvSpPr/>
          <p:nvPr/>
        </p:nvSpPr>
        <p:spPr>
          <a:xfrm>
            <a:off x="6280190" y="4097298"/>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La commande </a:t>
            </a:r>
            <a:r>
              <a:rPr lang="en-US" sz="1550" b="1" dirty="0">
                <a:solidFill>
                  <a:srgbClr val="272525"/>
                </a:solidFill>
                <a:latin typeface="Inter" pitchFamily="34" charset="0"/>
                <a:ea typeface="Inter" pitchFamily="34" charset="-122"/>
                <a:cs typeface="Inter" pitchFamily="34" charset="-120"/>
              </a:rPr>
              <a:t>pyspark</a:t>
            </a:r>
            <a:r>
              <a:rPr lang="en-US" sz="1550" dirty="0">
                <a:solidFill>
                  <a:srgbClr val="272525"/>
                </a:solidFill>
                <a:latin typeface="Inter" pitchFamily="34" charset="0"/>
                <a:ea typeface="Inter" pitchFamily="34" charset="-122"/>
                <a:cs typeface="Inter" pitchFamily="34" charset="-120"/>
              </a:rPr>
              <a:t> lance une session interactive de Spark avec Python (PySpark). Ce mode est utilisé pour exécuter du code Spark écrit en Python directement depuis le terminal, facilitant le développement et le débogage.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32923"/>
            <a:ext cx="6248519"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Rôle de la Fonction `pairs`</a:t>
            </a:r>
            <a:endParaRPr lang="en-US" sz="3900" dirty="0"/>
          </a:p>
        </p:txBody>
      </p:sp>
      <p:sp>
        <p:nvSpPr>
          <p:cNvPr id="4" name="Text 1"/>
          <p:cNvSpPr/>
          <p:nvPr/>
        </p:nvSpPr>
        <p:spPr>
          <a:xfrm>
            <a:off x="6280190" y="3350657"/>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La fonction `pairs` prend une ligne de données (séparée par tabulation) sous forme de tableau `[user, liste_d_amis]`. Pour chaque ami de l'utilisateur, elle crée un couple `(user, ami)` en assurant un ordre croissant pour éviter les doublons (ex: (2,3) et non (3,2)).</a:t>
            </a:r>
            <a:endParaRPr lang="en-US" sz="1550" dirty="0"/>
          </a:p>
        </p:txBody>
      </p:sp>
      <p:sp>
        <p:nvSpPr>
          <p:cNvPr id="5" name="Text 2"/>
          <p:cNvSpPr/>
          <p:nvPr/>
        </p:nvSpPr>
        <p:spPr>
          <a:xfrm>
            <a:off x="6280190" y="4844058"/>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Le but est de préparer les données pour l'intersection des amis entre deux utilisateurs, en générant des paires `(user1, user2)` associées à la liste complète des amis de l'utilisateur.</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244447"/>
            <a:ext cx="8268891"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Explication du Bloc de Code Spark</a:t>
            </a:r>
            <a:endParaRPr lang="en-US" sz="3900" dirty="0"/>
          </a:p>
        </p:txBody>
      </p:sp>
      <p:sp>
        <p:nvSpPr>
          <p:cNvPr id="3" name="Text 1"/>
          <p:cNvSpPr/>
          <p:nvPr/>
        </p:nvSpPr>
        <p:spPr>
          <a:xfrm>
            <a:off x="793790" y="3261360"/>
            <a:ext cx="13042821" cy="635079"/>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Inter" pitchFamily="34" charset="0"/>
                <a:ea typeface="Inter" pitchFamily="34" charset="-122"/>
                <a:cs typeface="Inter" pitchFamily="34" charset="-120"/>
              </a:rPr>
              <a:t>Ce code Spark extrait et affiche les amis en commun entre des utilisateurs spécifiques (ex: 0 et 4). Il utilise des transformations Spark classiques comme `map`, `filter`, `flatMap`, et `collect()`.</a:t>
            </a:r>
            <a:endParaRPr lang="en-US" dirty="0"/>
          </a:p>
        </p:txBody>
      </p:sp>
      <p:sp>
        <p:nvSpPr>
          <p:cNvPr id="4" name="Text 2"/>
          <p:cNvSpPr/>
          <p:nvPr/>
        </p:nvSpPr>
        <p:spPr>
          <a:xfrm>
            <a:off x="793790" y="4119682"/>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b="1" dirty="0">
                <a:solidFill>
                  <a:srgbClr val="272525"/>
                </a:solidFill>
                <a:latin typeface="Inter" pitchFamily="34" charset="0"/>
                <a:ea typeface="Inter" pitchFamily="34" charset="-122"/>
                <a:cs typeface="Inter" pitchFamily="34" charset="-120"/>
              </a:rPr>
              <a:t>p1.map(x =&gt; x.split("\\t"))</a:t>
            </a:r>
            <a:r>
              <a:rPr lang="en-US" dirty="0">
                <a:solidFill>
                  <a:srgbClr val="272525"/>
                </a:solidFill>
                <a:latin typeface="Inter" pitchFamily="34" charset="0"/>
                <a:ea typeface="Inter" pitchFamily="34" charset="-122"/>
                <a:cs typeface="Inter" pitchFamily="34" charset="-120"/>
              </a:rPr>
              <a:t>: Découpe chaque ligne pour obtenir A, B, amis.</a:t>
            </a:r>
            <a:endParaRPr lang="en-US" dirty="0"/>
          </a:p>
        </p:txBody>
      </p:sp>
      <p:sp>
        <p:nvSpPr>
          <p:cNvPr id="5" name="Text 3"/>
          <p:cNvSpPr/>
          <p:nvPr/>
        </p:nvSpPr>
        <p:spPr>
          <a:xfrm>
            <a:off x="793790" y="4506635"/>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b="1" dirty="0">
                <a:solidFill>
                  <a:srgbClr val="272525"/>
                </a:solidFill>
                <a:latin typeface="Inter" pitchFamily="34" charset="0"/>
                <a:ea typeface="Inter" pitchFamily="34" charset="-122"/>
                <a:cs typeface="Inter" pitchFamily="34" charset="-120"/>
              </a:rPr>
              <a:t>filter(x =&gt; x(0) == "0" &amp;&amp; x(1) == "4")</a:t>
            </a:r>
            <a:r>
              <a:rPr lang="en-US" dirty="0">
                <a:solidFill>
                  <a:srgbClr val="272525"/>
                </a:solidFill>
                <a:latin typeface="Inter" pitchFamily="34" charset="0"/>
                <a:ea typeface="Inter" pitchFamily="34" charset="-122"/>
                <a:cs typeface="Inter" pitchFamily="34" charset="-120"/>
              </a:rPr>
              <a:t>: Garde les lignes de la paire souhaitée.</a:t>
            </a:r>
            <a:endParaRPr lang="en-US" dirty="0"/>
          </a:p>
        </p:txBody>
      </p:sp>
      <p:sp>
        <p:nvSpPr>
          <p:cNvPr id="6" name="Text 4"/>
          <p:cNvSpPr/>
          <p:nvPr/>
        </p:nvSpPr>
        <p:spPr>
          <a:xfrm>
            <a:off x="793790" y="4893588"/>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b="1" dirty="0">
                <a:solidFill>
                  <a:srgbClr val="272525"/>
                </a:solidFill>
                <a:latin typeface="Inter" pitchFamily="34" charset="0"/>
                <a:ea typeface="Inter" pitchFamily="34" charset="-122"/>
                <a:cs typeface="Inter" pitchFamily="34" charset="-120"/>
              </a:rPr>
              <a:t>flatMap(x =&gt; x(2).split(","))</a:t>
            </a:r>
            <a:r>
              <a:rPr lang="en-US" dirty="0">
                <a:solidFill>
                  <a:srgbClr val="272525"/>
                </a:solidFill>
                <a:latin typeface="Inter" pitchFamily="34" charset="0"/>
                <a:ea typeface="Inter" pitchFamily="34" charset="-122"/>
                <a:cs typeface="Inter" pitchFamily="34" charset="-120"/>
              </a:rPr>
              <a:t>: Transforme la liste des amis communs en tableau.</a:t>
            </a:r>
            <a:endParaRPr lang="en-US" dirty="0"/>
          </a:p>
        </p:txBody>
      </p:sp>
      <p:sp>
        <p:nvSpPr>
          <p:cNvPr id="7" name="Text 5"/>
          <p:cNvSpPr/>
          <p:nvPr/>
        </p:nvSpPr>
        <p:spPr>
          <a:xfrm>
            <a:off x="793790" y="5280541"/>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b="1" dirty="0">
                <a:solidFill>
                  <a:srgbClr val="272525"/>
                </a:solidFill>
                <a:latin typeface="Inter" pitchFamily="34" charset="0"/>
                <a:ea typeface="Inter" pitchFamily="34" charset="-122"/>
                <a:cs typeface="Inter" pitchFamily="34" charset="-120"/>
              </a:rPr>
              <a:t>collect()</a:t>
            </a:r>
            <a:r>
              <a:rPr lang="en-US" dirty="0">
                <a:solidFill>
                  <a:srgbClr val="272525"/>
                </a:solidFill>
                <a:latin typeface="Inter" pitchFamily="34" charset="0"/>
                <a:ea typeface="Inter" pitchFamily="34" charset="-122"/>
                <a:cs typeface="Inter" pitchFamily="34" charset="-120"/>
              </a:rPr>
              <a:t>: Récupère le résultat dans le programme principal.</a:t>
            </a:r>
            <a:endParaRPr lang="en-US" dirty="0"/>
          </a:p>
        </p:txBody>
      </p:sp>
      <p:sp>
        <p:nvSpPr>
          <p:cNvPr id="8" name="Text 6"/>
          <p:cNvSpPr/>
          <p:nvPr/>
        </p:nvSpPr>
        <p:spPr>
          <a:xfrm>
            <a:off x="793790" y="5667494"/>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b="1" dirty="0">
                <a:solidFill>
                  <a:srgbClr val="272525"/>
                </a:solidFill>
                <a:latin typeface="Inter" pitchFamily="34" charset="0"/>
                <a:ea typeface="Inter" pitchFamily="34" charset="-122"/>
                <a:cs typeface="Inter" pitchFamily="34" charset="-120"/>
              </a:rPr>
              <a:t>mkString(",")</a:t>
            </a:r>
            <a:r>
              <a:rPr lang="en-US" dirty="0">
                <a:solidFill>
                  <a:srgbClr val="272525"/>
                </a:solidFill>
                <a:latin typeface="Inter" pitchFamily="34" charset="0"/>
                <a:ea typeface="Inter" pitchFamily="34" charset="-122"/>
                <a:cs typeface="Inter" pitchFamily="34" charset="-120"/>
              </a:rPr>
              <a:t>: Formate le résultat en chaîne de caractères.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783</Words>
  <Application>Microsoft Office PowerPoint</Application>
  <PresentationFormat>Personnalisé</PresentationFormat>
  <Paragraphs>57</Paragraphs>
  <Slides>12</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Arial</vt:lpstr>
      <vt:lpstr>Calibri</vt:lpstr>
      <vt:lpstr>Inter</vt:lpstr>
      <vt:lpstr>Inter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
  <cp:lastModifiedBy>pc</cp:lastModifiedBy>
  <cp:revision>19</cp:revision>
  <dcterms:created xsi:type="dcterms:W3CDTF">2025-07-01T01:19:36Z</dcterms:created>
  <dcterms:modified xsi:type="dcterms:W3CDTF">2025-07-01T11:46:31Z</dcterms:modified>
</cp:coreProperties>
</file>